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338" r:id="rId2"/>
    <p:sldId id="339" r:id="rId3"/>
    <p:sldId id="337" r:id="rId4"/>
    <p:sldId id="340" r:id="rId5"/>
    <p:sldId id="333" r:id="rId6"/>
    <p:sldId id="341" r:id="rId7"/>
    <p:sldId id="257" r:id="rId8"/>
    <p:sldId id="342" r:id="rId9"/>
    <p:sldId id="345" r:id="rId10"/>
    <p:sldId id="258" r:id="rId11"/>
    <p:sldId id="259" r:id="rId12"/>
    <p:sldId id="260" r:id="rId13"/>
    <p:sldId id="335" r:id="rId14"/>
    <p:sldId id="261" r:id="rId15"/>
    <p:sldId id="262" r:id="rId16"/>
    <p:sldId id="263" r:id="rId17"/>
    <p:sldId id="264" r:id="rId18"/>
    <p:sldId id="265" r:id="rId19"/>
    <p:sldId id="266" r:id="rId20"/>
    <p:sldId id="336" r:id="rId21"/>
    <p:sldId id="267" r:id="rId22"/>
    <p:sldId id="268" r:id="rId23"/>
    <p:sldId id="329" r:id="rId24"/>
    <p:sldId id="343" r:id="rId25"/>
    <p:sldId id="269" r:id="rId26"/>
    <p:sldId id="344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330" r:id="rId37"/>
    <p:sldId id="279" r:id="rId38"/>
    <p:sldId id="280" r:id="rId39"/>
    <p:sldId id="281" r:id="rId40"/>
    <p:sldId id="282" r:id="rId41"/>
    <p:sldId id="283" r:id="rId42"/>
    <p:sldId id="284" r:id="rId43"/>
    <p:sldId id="285" r:id="rId44"/>
    <p:sldId id="286" r:id="rId45"/>
    <p:sldId id="287" r:id="rId46"/>
    <p:sldId id="288" r:id="rId47"/>
    <p:sldId id="289" r:id="rId48"/>
    <p:sldId id="290" r:id="rId49"/>
    <p:sldId id="291" r:id="rId50"/>
    <p:sldId id="292" r:id="rId51"/>
    <p:sldId id="331" r:id="rId52"/>
    <p:sldId id="332" r:id="rId53"/>
    <p:sldId id="293" r:id="rId54"/>
    <p:sldId id="294" r:id="rId5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85"/>
    <p:restoredTop sz="94627"/>
  </p:normalViewPr>
  <p:slideViewPr>
    <p:cSldViewPr snapToGrid="0" snapToObjects="1">
      <p:cViewPr varScale="1">
        <p:scale>
          <a:sx n="151" d="100"/>
          <a:sy n="151" d="100"/>
        </p:scale>
        <p:origin x="107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12AB55-D085-AB4F-A7FE-9CDD47302291}" type="datetimeFigureOut">
              <a:rPr lang="en-US" smtClean="0"/>
              <a:t>3/13/21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01836-952F-7449-ABCB-C6CD3FE8E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0417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1664E-340B-4847-9729-2C2A06C7409E}" type="datetimeFigureOut">
              <a:rPr lang="en-US" smtClean="0"/>
              <a:t>3/13/21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688A0C-6AD6-3242-B45F-3DF4AE944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306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7E3D6-D104-CC46-A18E-61E2803ECC87}" type="datetime1">
              <a:rPr lang="en-US" smtClean="0"/>
              <a:t>3/13/21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59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E59B-9563-8A4A-B6B6-C5B6419405AF}" type="datetime1">
              <a:rPr lang="en-US" smtClean="0"/>
              <a:t>3/13/21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220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A4532-E0BE-AA42-8F1D-960C09F167A9}" type="datetime1">
              <a:rPr lang="en-US" smtClean="0"/>
              <a:t>3/13/21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25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B0E22-2CBC-8248-9E32-3F48F93E6095}" type="datetime1">
              <a:rPr lang="en-US" smtClean="0"/>
              <a:t>3/13/21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784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A76CB-1495-5348-85FC-49FA9D176695}" type="datetime1">
              <a:rPr lang="en-US" smtClean="0"/>
              <a:t>3/13/21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60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F640-6676-4347-9A5B-88C4BFAA3F29}" type="datetime1">
              <a:rPr lang="en-US" smtClean="0"/>
              <a:t>3/13/21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50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003D-2C8E-D949-B8FB-9629BF8A41CE}" type="datetime1">
              <a:rPr lang="en-US" smtClean="0"/>
              <a:t>3/13/21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2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45889-FFBA-194A-852A-025C2968717B}" type="datetime1">
              <a:rPr lang="en-US" smtClean="0"/>
              <a:t>3/13/21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56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9A73-1490-264E-BD4A-F4451AA53415}" type="datetime1">
              <a:rPr lang="en-US" smtClean="0"/>
              <a:t>3/13/21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78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C60EF-1A20-0F49-A4F1-0B84A5CF66AB}" type="datetime1">
              <a:rPr lang="en-US" smtClean="0"/>
              <a:t>3/13/21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884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0E2B-75BA-A047-9015-6BD700BF81D5}" type="datetime1">
              <a:rPr lang="en-US" smtClean="0"/>
              <a:t>3/13/21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23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B1988-5697-834B-A1D0-F6F17A4E0BD9}" type="datetime1">
              <a:rPr lang="en-US" smtClean="0"/>
              <a:t>3/13/21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813C6-EA28-8F46-979B-5C73A0F83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952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44.png"/><Relationship Id="rId4" Type="http://schemas.openxmlformats.org/officeDocument/2006/relationships/image" Target="../media/image50.png"/><Relationship Id="rId9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7.png"/><Relationship Id="rId7" Type="http://schemas.openxmlformats.org/officeDocument/2006/relationships/image" Target="../media/image6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2.png"/><Relationship Id="rId4" Type="http://schemas.openxmlformats.org/officeDocument/2006/relationships/image" Target="../media/image7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8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85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59.png"/><Relationship Id="rId7" Type="http://schemas.openxmlformats.org/officeDocument/2006/relationships/image" Target="../media/image92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86.png"/><Relationship Id="rId7" Type="http://schemas.openxmlformats.org/officeDocument/2006/relationships/image" Target="../media/image99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1.png"/><Relationship Id="rId7" Type="http://schemas.openxmlformats.org/officeDocument/2006/relationships/image" Target="../media/image10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16.png"/><Relationship Id="rId7" Type="http://schemas.openxmlformats.org/officeDocument/2006/relationships/image" Target="../media/image118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7.png"/><Relationship Id="rId5" Type="http://schemas.openxmlformats.org/officeDocument/2006/relationships/image" Target="../media/image34.png"/><Relationship Id="rId10" Type="http://schemas.openxmlformats.org/officeDocument/2006/relationships/image" Target="../media/image121.png"/><Relationship Id="rId4" Type="http://schemas.openxmlformats.org/officeDocument/2006/relationships/image" Target="../media/image38.png"/><Relationship Id="rId9" Type="http://schemas.openxmlformats.org/officeDocument/2006/relationships/image" Target="../media/image12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5.png"/><Relationship Id="rId5" Type="http://schemas.openxmlformats.org/officeDocument/2006/relationships/image" Target="../media/image121.png"/><Relationship Id="rId4" Type="http://schemas.openxmlformats.org/officeDocument/2006/relationships/image" Target="../media/image124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63606" y="36967"/>
            <a:ext cx="3427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 Ways to get Vapor Pressure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1593" y="599017"/>
            <a:ext cx="5842000" cy="101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1191" y="724114"/>
            <a:ext cx="1870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 Cut Method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Approximation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1593" y="1927501"/>
            <a:ext cx="4581760" cy="6776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3069" y="1927501"/>
            <a:ext cx="1973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Clausius-Clapyron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11593" y="3011234"/>
            <a:ext cx="5159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-Robinson or other EOS and find where the fugacity ratio is 1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3606" y="3897296"/>
            <a:ext cx="2714037" cy="59729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75469" y="3860963"/>
            <a:ext cx="1018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Antoine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3069" y="4944696"/>
            <a:ext cx="77702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method depends on accuracy needed, availability of parameters, and calculation speed required.  For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Clausius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Clapron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Equation you can use </a:t>
            </a:r>
            <a:b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ecentricity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2)  critical point, 3) normal boiling point as reference points.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FC10C6-04D9-1A4C-A974-666BC65E9FA8}"/>
              </a:ext>
            </a:extLst>
          </p:cNvPr>
          <p:cNvSpPr txBox="1"/>
          <p:nvPr/>
        </p:nvSpPr>
        <p:spPr>
          <a:xfrm>
            <a:off x="279051" y="6169580"/>
            <a:ext cx="7792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want to know the vapor pressure to determine fractionation at vapor/liquid equilibria in Chapter 10 for multicomponent systems</a:t>
            </a:r>
          </a:p>
        </p:txBody>
      </p:sp>
    </p:spTree>
    <p:extLst>
      <p:ext uri="{BB962C8B-B14F-4D97-AF65-F5344CB8AC3E}">
        <p14:creationId xmlns:p14="http://schemas.microsoft.com/office/powerpoint/2010/main" val="2079904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10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665" y="177800"/>
            <a:ext cx="6769100" cy="393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2300"/>
            <a:ext cx="9144000" cy="559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962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11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216" y="190500"/>
            <a:ext cx="6948557" cy="53832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6435" y="5903567"/>
            <a:ext cx="7576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slope of a plot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lnP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versus 1/T is -∆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/R (for ideal gas approximation)</a:t>
            </a:r>
          </a:p>
        </p:txBody>
      </p:sp>
    </p:spTree>
    <p:extLst>
      <p:ext uri="{BB962C8B-B14F-4D97-AF65-F5344CB8AC3E}">
        <p14:creationId xmlns:p14="http://schemas.microsoft.com/office/powerpoint/2010/main" val="1346929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12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584200"/>
            <a:ext cx="8267700" cy="56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13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565043"/>
            <a:ext cx="8064500" cy="1041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0973" y="3898900"/>
            <a:ext cx="2115652" cy="6896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C0091D-3458-7440-A48B-9923646ABB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1793" y="894815"/>
            <a:ext cx="58420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37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14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0" y="0"/>
            <a:ext cx="7137400" cy="749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498" y="759971"/>
            <a:ext cx="7838202" cy="8080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606" y="1568033"/>
            <a:ext cx="7565094" cy="7028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9984" y="2273300"/>
            <a:ext cx="7180780" cy="18069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9983" y="4010530"/>
            <a:ext cx="6766556" cy="281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85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15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93700" y="383826"/>
            <a:ext cx="8356600" cy="5694660"/>
            <a:chOff x="393700" y="383826"/>
            <a:chExt cx="8356600" cy="569466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1800" y="383826"/>
              <a:ext cx="8255000" cy="14478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3700" y="1722386"/>
              <a:ext cx="8356600" cy="4356100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9323" y="0"/>
            <a:ext cx="2114539" cy="27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089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16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599" y="1222893"/>
            <a:ext cx="6312600" cy="40188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6028" y="570405"/>
            <a:ext cx="2456578" cy="3163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597" y="460608"/>
            <a:ext cx="3949700" cy="584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3395" y="5268675"/>
            <a:ext cx="5743804" cy="14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911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17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2133600"/>
            <a:ext cx="8267700" cy="2590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9100" y="1155080"/>
            <a:ext cx="32258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301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18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181709" y="95581"/>
            <a:ext cx="4943257" cy="6708993"/>
            <a:chOff x="1761547" y="0"/>
            <a:chExt cx="5708967" cy="720672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61547" y="0"/>
              <a:ext cx="5708966" cy="449000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61548" y="4466068"/>
              <a:ext cx="5708966" cy="2740653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878" y="2260600"/>
            <a:ext cx="19558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2910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19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133600"/>
            <a:ext cx="8369300" cy="2578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9100" y="5573537"/>
            <a:ext cx="32258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887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2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1839DC-C503-5747-B237-D2CB34086054}"/>
              </a:ext>
            </a:extLst>
          </p:cNvPr>
          <p:cNvSpPr txBox="1"/>
          <p:nvPr/>
        </p:nvSpPr>
        <p:spPr>
          <a:xfrm>
            <a:off x="1703539" y="663879"/>
            <a:ext cx="608410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Gibb’s Free Energy decides phase equilibria at constant T and P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-SUV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   A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pGT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SdT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VdP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(depends on T and P)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G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at equilibrium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VdP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(Constant T)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C81BC5-314E-8F4D-AA45-6793C259F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239" y="3769203"/>
            <a:ext cx="7124700" cy="1409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CC51EF-3992-8A42-86E7-637D5C433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978" y="5178903"/>
            <a:ext cx="2336800" cy="698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6B2D22-5863-E246-8A3A-3B220804E7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3058" y="5166203"/>
            <a:ext cx="1638300" cy="723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A60EF0-6B39-DD44-9F3A-7D11A541CC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9638" y="5166203"/>
            <a:ext cx="12192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441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20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63606" y="350117"/>
            <a:ext cx="3427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 Ways to get Vapor Pressure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1593" y="912167"/>
            <a:ext cx="5842000" cy="101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1191" y="1037264"/>
            <a:ext cx="1870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 Cut Method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Approximation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1593" y="2240651"/>
            <a:ext cx="4581760" cy="6776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3069" y="2240651"/>
            <a:ext cx="1973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Clausius-Clapyron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11593" y="3324384"/>
            <a:ext cx="5159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-Robinson or other EOS and find where the fugacity ratio is 1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3606" y="4210446"/>
            <a:ext cx="2714037" cy="59729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75469" y="4174113"/>
            <a:ext cx="1018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Antoine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3069" y="5257846"/>
            <a:ext cx="77702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method depends on accuracy needed, availability of parameters, and calculation speed required.  For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Clausius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Clapron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Equation you can use </a:t>
            </a:r>
            <a:b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ecentricity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2)  critical point, 3) normal boiling point as reference points.</a:t>
            </a:r>
          </a:p>
        </p:txBody>
      </p:sp>
    </p:spTree>
    <p:extLst>
      <p:ext uri="{BB962C8B-B14F-4D97-AF65-F5344CB8AC3E}">
        <p14:creationId xmlns:p14="http://schemas.microsoft.com/office/powerpoint/2010/main" val="19254559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21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90071"/>
            <a:ext cx="7772400" cy="393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912" y="1309389"/>
            <a:ext cx="1638300" cy="27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4100" y="1814609"/>
            <a:ext cx="1943100" cy="266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500" y="2463427"/>
            <a:ext cx="5715000" cy="1193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D495F4-1A1B-0C44-984B-F992FC37FB1E}"/>
              </a:ext>
            </a:extLst>
          </p:cNvPr>
          <p:cNvSpPr txBox="1"/>
          <p:nvPr/>
        </p:nvSpPr>
        <p:spPr>
          <a:xfrm>
            <a:off x="515508" y="987424"/>
            <a:ext cx="7361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-SUV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   A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pGT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8667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22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991" y="356434"/>
            <a:ext cx="5689600" cy="355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900" y="2212455"/>
            <a:ext cx="7442200" cy="3962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9415" y="3046127"/>
            <a:ext cx="1831219" cy="8649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148" y="1134713"/>
            <a:ext cx="6800443" cy="12411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t="13175"/>
          <a:stretch/>
        </p:blipFill>
        <p:spPr>
          <a:xfrm>
            <a:off x="7473950" y="1346199"/>
            <a:ext cx="1638300" cy="2425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27EFA8-80DF-6349-A841-B205B77888D0}"/>
              </a:ext>
            </a:extLst>
          </p:cNvPr>
          <p:cNvSpPr txBox="1"/>
          <p:nvPr/>
        </p:nvSpPr>
        <p:spPr>
          <a:xfrm>
            <a:off x="1862667" y="2937933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dG</a:t>
            </a:r>
            <a:r>
              <a:rPr lang="en-US" dirty="0"/>
              <a:t>/</a:t>
            </a:r>
            <a:r>
              <a:rPr lang="en-US" dirty="0" err="1"/>
              <a:t>dP</a:t>
            </a:r>
            <a:r>
              <a:rPr lang="en-US" dirty="0"/>
              <a:t> = V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E231A8-9D83-5449-B295-7B781B6CAB9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8659"/>
          <a:stretch/>
        </p:blipFill>
        <p:spPr>
          <a:xfrm>
            <a:off x="1611140" y="2571311"/>
            <a:ext cx="1638300" cy="22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7281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23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991" y="356434"/>
            <a:ext cx="5689600" cy="35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9415" y="3046127"/>
            <a:ext cx="1831219" cy="8649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148" y="1134713"/>
            <a:ext cx="6800443" cy="12411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3950" y="1309389"/>
            <a:ext cx="1638300" cy="279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3807" y="2539918"/>
            <a:ext cx="5854700" cy="673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3807" y="3213018"/>
            <a:ext cx="5969000" cy="1257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148" y="4592292"/>
            <a:ext cx="8343900" cy="1524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68585" y="6289675"/>
            <a:ext cx="5676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2935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24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419" y="5380711"/>
            <a:ext cx="5676900" cy="431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1FED22-6E07-074D-A6AA-F8AA3B864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119" y="1342111"/>
            <a:ext cx="6172200" cy="20193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A060617-D054-6E49-8EDE-EB11F3BF2F74}"/>
              </a:ext>
            </a:extLst>
          </p:cNvPr>
          <p:cNvSpPr txBox="1"/>
          <p:nvPr/>
        </p:nvSpPr>
        <p:spPr>
          <a:xfrm>
            <a:off x="2860542" y="3361411"/>
            <a:ext cx="7361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-SUV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   A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pGT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D7D1817-5386-AA49-8709-CAF369B875AB}"/>
              </a:ext>
            </a:extLst>
          </p:cNvPr>
          <p:cNvSpPr/>
          <p:nvPr/>
        </p:nvSpPr>
        <p:spPr>
          <a:xfrm>
            <a:off x="2616116" y="4357800"/>
            <a:ext cx="1225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= H - ST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E19806-D5AC-F24F-9911-47303A850C67}"/>
              </a:ext>
            </a:extLst>
          </p:cNvPr>
          <p:cNvSpPr txBox="1"/>
          <p:nvPr/>
        </p:nvSpPr>
        <p:spPr>
          <a:xfrm>
            <a:off x="2492679" y="400833"/>
            <a:ext cx="316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Pressure Dependent Formulas</a:t>
            </a:r>
          </a:p>
        </p:txBody>
      </p:sp>
    </p:spTree>
    <p:extLst>
      <p:ext uri="{BB962C8B-B14F-4D97-AF65-F5344CB8AC3E}">
        <p14:creationId xmlns:p14="http://schemas.microsoft.com/office/powerpoint/2010/main" val="32696597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25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765" y="426617"/>
            <a:ext cx="6921500" cy="406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65244"/>
            <a:ext cx="8305800" cy="129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260644"/>
            <a:ext cx="8267700" cy="50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7700" y="3743719"/>
            <a:ext cx="5295900" cy="368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0989" y="3145775"/>
            <a:ext cx="5854700" cy="673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9635" y="2768644"/>
            <a:ext cx="3924300" cy="495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2600" y="4316255"/>
            <a:ext cx="5461000" cy="355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3300" y="4946650"/>
            <a:ext cx="71247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986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26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19498" t="29402" r="42703"/>
          <a:stretch/>
        </p:blipFill>
        <p:spPr>
          <a:xfrm>
            <a:off x="4134763" y="0"/>
            <a:ext cx="2693096" cy="9952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FB71CD2-C66A-AC44-A2E7-6E86E4FB7945}"/>
              </a:ext>
            </a:extLst>
          </p:cNvPr>
          <p:cNvSpPr txBox="1"/>
          <p:nvPr/>
        </p:nvSpPr>
        <p:spPr>
          <a:xfrm flipH="1">
            <a:off x="0" y="948690"/>
            <a:ext cx="896863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Arrhenius (1859-1927) Function: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</a:t>
            </a:r>
            <a:r>
              <a:rPr lang="en-US" dirty="0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or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</a:t>
            </a:r>
            <a:r>
              <a:rPr lang="en-US" dirty="0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E/RT)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Gives the probability of an event happening if the event is thermally activated; i.e. if the probability changes with the temperature.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Viscosity = Viscosity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</a:t>
            </a:r>
            <a:r>
              <a:rPr lang="en-US" dirty="0">
                <a:latin typeface="Symbol" pitchFamily="2" charset="2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Flow happens when atoms thermally move out of the way 	with an activation energy </a:t>
            </a:r>
            <a:r>
              <a:rPr lang="en-US" dirty="0" err="1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Vapor Pressure = P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</a:t>
            </a:r>
            <a:r>
              <a:rPr lang="en-US" dirty="0" err="1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Antoine equation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</a:t>
            </a:r>
            <a:r>
              <a:rPr lang="en-US" dirty="0" err="1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 err="1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T </a:t>
            </a:r>
            <a:r>
              <a:rPr lang="en-US" dirty="0" err="1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P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 – B/(T+C))     A = – </a:t>
            </a:r>
            <a:r>
              <a:rPr lang="en-US" dirty="0" err="1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/R   B = </a:t>
            </a:r>
            <a:r>
              <a:rPr lang="en-US" dirty="0" err="1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C = Temp for no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Entropy  prob.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(-S/R)  Energy with no enthalpy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Boltzman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equation)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Fugacity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f/P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((G-G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)/RT) = probability of a molecule escaping from a phase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G = H - TS  is a measure of the balance between enthalpic attractions and thermally driven 	dispersion of the molecules.  So f is a measure of the dispersibility of a phase, the more 	dispersible the less stable.  Lower fugacity is the more stable phase.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Arrhenius accurately predicted global warming due to CO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 paper published in 1896 which was widely read.  His calculations were within 10% of current global temperature rises.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8A452CA-BE08-F748-9112-CC98B53B19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98" t="29402" r="42703"/>
          <a:stretch/>
        </p:blipFill>
        <p:spPr>
          <a:xfrm>
            <a:off x="4120476" y="0"/>
            <a:ext cx="2693096" cy="99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8926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27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0" y="886471"/>
            <a:ext cx="7289800" cy="1003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900" y="2438400"/>
            <a:ext cx="6667500" cy="990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100" y="4268691"/>
            <a:ext cx="75946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8665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28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600" y="247444"/>
            <a:ext cx="3848100" cy="363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654" y="3879644"/>
            <a:ext cx="7289800" cy="1003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300" y="4882944"/>
            <a:ext cx="83947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9698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29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762000"/>
            <a:ext cx="8420100" cy="5334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1105" y="3678591"/>
            <a:ext cx="1365259" cy="49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97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5BA94C-9285-8841-97DC-B6023DB44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589" y="1341863"/>
            <a:ext cx="6741538" cy="40568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7471E7-7DCE-0E4F-A381-23612C6E7AF6}"/>
              </a:ext>
            </a:extLst>
          </p:cNvPr>
          <p:cNvSpPr txBox="1"/>
          <p:nvPr/>
        </p:nvSpPr>
        <p:spPr>
          <a:xfrm>
            <a:off x="2705622" y="576197"/>
            <a:ext cx="3448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Vapor/Liquid Equilibria From EOS</a:t>
            </a:r>
          </a:p>
        </p:txBody>
      </p:sp>
    </p:spTree>
    <p:extLst>
      <p:ext uri="{BB962C8B-B14F-4D97-AF65-F5344CB8AC3E}">
        <p14:creationId xmlns:p14="http://schemas.microsoft.com/office/powerpoint/2010/main" val="5420804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30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955" y="86287"/>
            <a:ext cx="6616700" cy="482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" y="1305450"/>
            <a:ext cx="8470900" cy="977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794" y="2283350"/>
            <a:ext cx="6758522" cy="41995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364" y="568887"/>
            <a:ext cx="5351735" cy="73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9638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31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91" y="1359671"/>
            <a:ext cx="8343900" cy="2501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589" y="698307"/>
            <a:ext cx="21971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2330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32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849" y="641271"/>
            <a:ext cx="3149600" cy="292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955" y="86287"/>
            <a:ext cx="6616700" cy="48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" y="1446681"/>
            <a:ext cx="8305800" cy="1752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0" y="3199281"/>
            <a:ext cx="2743200" cy="850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5765" y="4050181"/>
            <a:ext cx="6680200" cy="736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4699" y="5234638"/>
            <a:ext cx="82804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2704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33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0"/>
            <a:ext cx="8120664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1363983"/>
            <a:ext cx="2509108" cy="54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179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34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68" y="577771"/>
            <a:ext cx="2184400" cy="419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955" y="86287"/>
            <a:ext cx="6616700" cy="482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691" y="505291"/>
            <a:ext cx="5077180" cy="29291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4726" y="3412197"/>
            <a:ext cx="5118145" cy="34458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165" y="2049599"/>
            <a:ext cx="1930400" cy="342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189515"/>
            <a:ext cx="4001033" cy="87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6367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35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55435"/>
            <a:ext cx="6858000" cy="457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343" y="996245"/>
            <a:ext cx="4394200" cy="393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0929" y="5171434"/>
            <a:ext cx="6244813" cy="53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1892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36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55435"/>
            <a:ext cx="6858000" cy="45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809" y="1233652"/>
            <a:ext cx="5295900" cy="368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809" y="612635"/>
            <a:ext cx="2451100" cy="469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809" y="2143645"/>
            <a:ext cx="5448300" cy="1028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3317735"/>
            <a:ext cx="8382000" cy="1574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2981" y="1082535"/>
            <a:ext cx="2203718" cy="2235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287420"/>
            <a:ext cx="9144000" cy="106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2401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37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7555"/>
            <a:ext cx="9144000" cy="25543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6476" y="4384202"/>
            <a:ext cx="52959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6306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38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026" y="631517"/>
            <a:ext cx="3721100" cy="495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55435"/>
            <a:ext cx="6858000" cy="457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3200" y="1224017"/>
            <a:ext cx="6197600" cy="91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8600" y="2514600"/>
            <a:ext cx="61722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5960" y="3124200"/>
            <a:ext cx="5531562" cy="33287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4561" y="3022310"/>
            <a:ext cx="2723174" cy="5942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87811" y="3616576"/>
            <a:ext cx="996750" cy="14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709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39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5768" y="888380"/>
            <a:ext cx="3225800" cy="533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1615" y="1421780"/>
            <a:ext cx="4002385" cy="117824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280470" y="13903"/>
            <a:ext cx="3468472" cy="6844097"/>
            <a:chOff x="1536700" y="-1938947"/>
            <a:chExt cx="6140462" cy="948553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36700" y="-1938947"/>
              <a:ext cx="6054977" cy="68580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36700" y="4838391"/>
              <a:ext cx="6140462" cy="2708197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3200" y="2705305"/>
            <a:ext cx="2203718" cy="2235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266" y="4903955"/>
            <a:ext cx="2773747" cy="5810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81085" y="5484989"/>
            <a:ext cx="2908601" cy="32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127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265" y="140252"/>
            <a:ext cx="3957430" cy="14344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" y="2959100"/>
            <a:ext cx="8166100" cy="939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165" y="4463774"/>
            <a:ext cx="7416800" cy="1066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7FBE82-1E2C-5949-BD74-D09FF7C59F0C}"/>
              </a:ext>
            </a:extLst>
          </p:cNvPr>
          <p:cNvSpPr txBox="1"/>
          <p:nvPr/>
        </p:nvSpPr>
        <p:spPr>
          <a:xfrm>
            <a:off x="3424687" y="5408762"/>
            <a:ext cx="6880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-SUV</a:t>
            </a:r>
          </a:p>
          <a:p>
            <a:r>
              <a:rPr lang="en-US" dirty="0"/>
              <a:t> H   A</a:t>
            </a:r>
          </a:p>
          <a:p>
            <a:r>
              <a:rPr lang="en-US" dirty="0"/>
              <a:t>-</a:t>
            </a:r>
            <a:r>
              <a:rPr lang="en-US" dirty="0" err="1"/>
              <a:t>pGT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8644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40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168134"/>
            <a:ext cx="6604000" cy="431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5744"/>
            <a:ext cx="9144000" cy="15685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100" y="3022600"/>
            <a:ext cx="7289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0548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41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746" y="316134"/>
            <a:ext cx="6629400" cy="736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00" y="1210072"/>
            <a:ext cx="82804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7714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42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002576" y="0"/>
            <a:ext cx="3760005" cy="6858000"/>
            <a:chOff x="3400196" y="0"/>
            <a:chExt cx="4011854" cy="764519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00196" y="0"/>
              <a:ext cx="4011854" cy="4828969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00196" y="4855943"/>
              <a:ext cx="4011854" cy="27892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91638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43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596900"/>
            <a:ext cx="8166100" cy="565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3415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44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426"/>
            <a:ext cx="4365167" cy="34331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4060" y="3408657"/>
            <a:ext cx="5285766" cy="318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5095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45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867315" y="41625"/>
            <a:ext cx="4115650" cy="6816375"/>
            <a:chOff x="983189" y="0"/>
            <a:chExt cx="6621967" cy="1096735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3189" y="0"/>
              <a:ext cx="6581002" cy="4109359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0147" y="4109359"/>
              <a:ext cx="6595009" cy="6858000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5768" y="888380"/>
            <a:ext cx="3225800" cy="533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3654" y="409637"/>
            <a:ext cx="2114539" cy="2723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2964" y="1888926"/>
            <a:ext cx="3970535" cy="4769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6993" y="2365850"/>
            <a:ext cx="2673318" cy="3232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08491" y="2748492"/>
            <a:ext cx="3854231" cy="3868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36017" y="3392648"/>
            <a:ext cx="3250783" cy="5030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82166" y="4399441"/>
            <a:ext cx="3980556" cy="59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7845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46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973" y="205280"/>
            <a:ext cx="2921000" cy="330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400" y="819444"/>
            <a:ext cx="5537200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599" y="2761254"/>
            <a:ext cx="7327900" cy="76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2922" y="1682184"/>
            <a:ext cx="3980556" cy="5954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4599" y="3633818"/>
            <a:ext cx="7327900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2482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47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060" y="3408657"/>
            <a:ext cx="5285766" cy="318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4659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48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2349500"/>
            <a:ext cx="8305800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0597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49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800" y="0"/>
            <a:ext cx="572379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679166"/>
            <a:ext cx="16754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+P</a:t>
            </a:r>
            <a:r>
              <a:rPr lang="en-US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)/2</a:t>
            </a:r>
          </a:p>
        </p:txBody>
      </p:sp>
    </p:spTree>
    <p:extLst>
      <p:ext uri="{BB962C8B-B14F-4D97-AF65-F5344CB8AC3E}">
        <p14:creationId xmlns:p14="http://schemas.microsoft.com/office/powerpoint/2010/main" val="2851111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608" y="54668"/>
            <a:ext cx="6350000" cy="431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491" y="374943"/>
            <a:ext cx="8305800" cy="2971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500" y="3435644"/>
            <a:ext cx="6985000" cy="406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2635" y="4049661"/>
            <a:ext cx="1358900" cy="304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400" y="4532812"/>
            <a:ext cx="8331200" cy="1193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7500" y="5654002"/>
            <a:ext cx="5956300" cy="609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2178" y="6399724"/>
            <a:ext cx="5911022" cy="32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5163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50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8144"/>
            <a:ext cx="8229600" cy="406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5769" y="717050"/>
            <a:ext cx="5127183" cy="4393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302250"/>
            <a:ext cx="83820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932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51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8144"/>
            <a:ext cx="8229600" cy="406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5769" y="717050"/>
            <a:ext cx="5127183" cy="4393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314950"/>
            <a:ext cx="83693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672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52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8144"/>
            <a:ext cx="8229600" cy="406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348" y="717050"/>
            <a:ext cx="3911852" cy="335204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890300" y="3932511"/>
            <a:ext cx="6147051" cy="2788963"/>
            <a:chOff x="1351883" y="3005351"/>
            <a:chExt cx="7436516" cy="371612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51884" y="4574391"/>
              <a:ext cx="7436515" cy="214708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51883" y="3005351"/>
              <a:ext cx="7346545" cy="16646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24153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53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" y="1866900"/>
            <a:ext cx="83566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48420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54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2311400"/>
            <a:ext cx="8293100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47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639568-A667-B849-B86D-5E7210117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140821-37E4-584A-828A-319B6D1C6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077" y="1204384"/>
            <a:ext cx="5710488" cy="431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626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608" y="54668"/>
            <a:ext cx="6350000" cy="431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7617"/>
            <a:ext cx="5911022" cy="3217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23163"/>
            <a:ext cx="9144000" cy="21356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80273" y="4043994"/>
            <a:ext cx="6702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25°C pure liquid G = 105 kJ/kg – 298°K 0.367 kJ/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kg°K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-4 kJ/kg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pure vapor G = 2547 kJ/kg – 298°K 8.56 kJ/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kg°K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-4 kJ/kg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A685F7-70B3-584C-AAF7-1EE6C855149A}"/>
              </a:ext>
            </a:extLst>
          </p:cNvPr>
          <p:cNvSpPr/>
          <p:nvPr/>
        </p:nvSpPr>
        <p:spPr>
          <a:xfrm>
            <a:off x="2150533" y="5259419"/>
            <a:ext cx="10520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-SUV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   A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pGT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5DB98B-73B1-C742-AFB5-D02F58773BA6}"/>
              </a:ext>
            </a:extLst>
          </p:cNvPr>
          <p:cNvSpPr txBox="1"/>
          <p:nvPr/>
        </p:nvSpPr>
        <p:spPr>
          <a:xfrm>
            <a:off x="4131733" y="5560217"/>
            <a:ext cx="1220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= H - TS</a:t>
            </a:r>
          </a:p>
        </p:txBody>
      </p:sp>
    </p:spTree>
    <p:extLst>
      <p:ext uri="{BB962C8B-B14F-4D97-AF65-F5344CB8AC3E}">
        <p14:creationId xmlns:p14="http://schemas.microsoft.com/office/powerpoint/2010/main" val="3927580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5BC198-F2F9-104A-B4ED-493CA1BE0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B473D0-EAC2-C045-B2FA-F3EDDAFB2F89}"/>
              </a:ext>
            </a:extLst>
          </p:cNvPr>
          <p:cNvSpPr txBox="1"/>
          <p:nvPr/>
        </p:nvSpPr>
        <p:spPr>
          <a:xfrm>
            <a:off x="2242708" y="431320"/>
            <a:ext cx="7361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-SUV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   A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pGT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1F5BB7-8D98-D940-8508-876343402660}"/>
              </a:ext>
            </a:extLst>
          </p:cNvPr>
          <p:cNvSpPr txBox="1"/>
          <p:nvPr/>
        </p:nvSpPr>
        <p:spPr>
          <a:xfrm flipH="1">
            <a:off x="1503424" y="1481156"/>
            <a:ext cx="3370341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VdP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SdT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V/L Equilibria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dG</a:t>
            </a:r>
            <a:r>
              <a:rPr lang="en-US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dG</a:t>
            </a:r>
            <a:r>
              <a:rPr lang="en-US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dP</a:t>
            </a:r>
            <a:r>
              <a:rPr lang="en-US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dP</a:t>
            </a:r>
            <a:r>
              <a:rPr lang="en-US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-V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dP</a:t>
            </a:r>
            <a:r>
              <a:rPr lang="en-US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(S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dT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= H - ST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equilibrium </a:t>
            </a:r>
            <a:r>
              <a:rPr lang="en-US" dirty="0" err="1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 err="1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vap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>
                <a:latin typeface="Symbol" pitchFamily="2" charset="2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vap</a:t>
            </a:r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above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dP</a:t>
            </a:r>
            <a:r>
              <a:rPr lang="en-US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/dT = </a:t>
            </a:r>
            <a:r>
              <a:rPr lang="en-US" dirty="0" err="1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/(T(V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-V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</a:p>
          <a:p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AB599B-28B3-C84E-AF18-466F8361A185}"/>
              </a:ext>
            </a:extLst>
          </p:cNvPr>
          <p:cNvSpPr txBox="1"/>
          <p:nvPr/>
        </p:nvSpPr>
        <p:spPr>
          <a:xfrm>
            <a:off x="5173134" y="1058333"/>
            <a:ext cx="2844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have two equations for the free energy at the equilibrium point, a definition of G and the derivative equation</a:t>
            </a:r>
          </a:p>
          <a:p>
            <a:r>
              <a:rPr lang="en-US" dirty="0" err="1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be measured, as can T, P and V</a:t>
            </a:r>
          </a:p>
        </p:txBody>
      </p:sp>
    </p:spTree>
    <p:extLst>
      <p:ext uri="{BB962C8B-B14F-4D97-AF65-F5344CB8AC3E}">
        <p14:creationId xmlns:p14="http://schemas.microsoft.com/office/powerpoint/2010/main" val="3890623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5BC198-F2F9-104A-B4ED-493CA1BE0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813C6-EA28-8F46-979B-5C73A0F836CC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B473D0-EAC2-C045-B2FA-F3EDDAFB2F89}"/>
              </a:ext>
            </a:extLst>
          </p:cNvPr>
          <p:cNvSpPr txBox="1"/>
          <p:nvPr/>
        </p:nvSpPr>
        <p:spPr>
          <a:xfrm>
            <a:off x="2242708" y="431320"/>
            <a:ext cx="7361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-SUV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   A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pGT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1F5BB7-8D98-D940-8508-876343402660}"/>
              </a:ext>
            </a:extLst>
          </p:cNvPr>
          <p:cNvSpPr txBox="1"/>
          <p:nvPr/>
        </p:nvSpPr>
        <p:spPr>
          <a:xfrm flipH="1">
            <a:off x="1156289" y="1481156"/>
            <a:ext cx="4042245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dP</a:t>
            </a:r>
            <a:r>
              <a:rPr lang="en-US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/dT = </a:t>
            </a:r>
            <a:r>
              <a:rPr lang="en-US" dirty="0" err="1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/(T(V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-V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dP</a:t>
            </a:r>
            <a:r>
              <a:rPr lang="en-US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/dT = </a:t>
            </a:r>
            <a:r>
              <a:rPr lang="en-US" dirty="0" err="1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/(TV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dP</a:t>
            </a:r>
            <a:r>
              <a:rPr lang="en-US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/dT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err="1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/(Z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RT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dP</a:t>
            </a:r>
            <a:r>
              <a:rPr lang="en-US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/dT 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</a:t>
            </a:r>
            <a:r>
              <a:rPr lang="en-US" dirty="0" err="1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/(RT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dP</a:t>
            </a:r>
            <a:r>
              <a:rPr lang="en-US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(</a:t>
            </a:r>
            <a:r>
              <a:rPr lang="en-US" dirty="0" err="1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/R)(-dT/T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d(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lnP</a:t>
            </a:r>
            <a:r>
              <a:rPr lang="en-US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 = -</a:t>
            </a:r>
            <a:r>
              <a:rPr lang="en-US" b="1" dirty="0" err="1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/R d(1/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ln(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dirty="0" err="1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/R (1/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1/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AB599B-28B3-C84E-AF18-466F8361A185}"/>
              </a:ext>
            </a:extLst>
          </p:cNvPr>
          <p:cNvSpPr txBox="1"/>
          <p:nvPr/>
        </p:nvSpPr>
        <p:spPr>
          <a:xfrm>
            <a:off x="5088467" y="1388823"/>
            <a:ext cx="359833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be measured, as can T, P and 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and T are easier to measure than V so first assume V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&gt;&gt;&gt; V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in terms of Z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PV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/RT which is 1 at low pressures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Rearrange and use calculus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plot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lnP</a:t>
            </a:r>
            <a:r>
              <a:rPr lang="en-US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vs 1/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get </a:t>
            </a:r>
            <a:r>
              <a:rPr lang="en-US" dirty="0" err="1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Clapyron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Equation (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g.)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constant </a:t>
            </a:r>
            <a:r>
              <a:rPr lang="en-US" dirty="0" err="1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integrate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Clausius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Clapyron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Equation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i.g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constant </a:t>
            </a:r>
            <a:r>
              <a:rPr lang="en-US" dirty="0" err="1">
                <a:latin typeface="Symbol" pitchFamily="2" charset="2"/>
                <a:cs typeface="Times New Roman" panose="02020603050405020304" pitchFamily="18" charset="0"/>
              </a:rPr>
              <a:t>D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vap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370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35678</TotalTime>
  <Words>660</Words>
  <Application>Microsoft Macintosh PowerPoint</Application>
  <PresentationFormat>On-screen Show (4:3)</PresentationFormat>
  <Paragraphs>175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9" baseType="lpstr">
      <vt:lpstr>Arial</vt:lpstr>
      <vt:lpstr>Calibri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DR4XB-2QBXH-MDT76-B4JMQ-YQ34D</Company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Gregory</dc:creator>
  <cp:lastModifiedBy>Microsoft Office User</cp:lastModifiedBy>
  <cp:revision>79</cp:revision>
  <cp:lastPrinted>2020-03-11T01:27:37Z</cp:lastPrinted>
  <dcterms:created xsi:type="dcterms:W3CDTF">2015-03-26T15:05:18Z</dcterms:created>
  <dcterms:modified xsi:type="dcterms:W3CDTF">2021-03-13T15:59:28Z</dcterms:modified>
</cp:coreProperties>
</file>